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5" r:id="rId11"/>
    <p:sldId id="265" r:id="rId12"/>
    <p:sldId id="266" r:id="rId13"/>
    <p:sldId id="267" r:id="rId14"/>
    <p:sldId id="284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6" r:id="rId30"/>
    <p:sldId id="282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XONXeUndHl8" TargetMode="Externa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dsu.edu/pubweb/~rcollins/242photojournalism/Principles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Photojournalism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People doing things</a:t>
            </a:r>
          </a:p>
        </p:txBody>
      </p:sp>
      <p:pic>
        <p:nvPicPr>
          <p:cNvPr id="4" name="Picture 3" descr="lecturebyros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14" y="4723427"/>
            <a:ext cx="2773240" cy="191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1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2133785" cy="3267169"/>
          </a:xfrm>
        </p:spPr>
        <p:txBody>
          <a:bodyPr/>
          <a:lstStyle/>
          <a:p>
            <a:r>
              <a:rPr lang="en-US" dirty="0" smtClean="0"/>
              <a:t>Okay to remove the pole?</a:t>
            </a:r>
            <a:endParaRPr lang="en-US" dirty="0"/>
          </a:p>
        </p:txBody>
      </p:sp>
      <p:pic>
        <p:nvPicPr>
          <p:cNvPr id="4" name="Picture 3" descr="winterma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030" y="2421420"/>
            <a:ext cx="2648337" cy="4309157"/>
          </a:xfrm>
          <a:prstGeom prst="rect">
            <a:avLst/>
          </a:prstGeom>
        </p:spPr>
      </p:pic>
      <p:pic>
        <p:nvPicPr>
          <p:cNvPr id="5" name="Picture 4" descr="winterma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814" y="2421420"/>
            <a:ext cx="2614112" cy="42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6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Photojournalism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debate over what is permissible is important because photojournalism has so much power.</a:t>
            </a:r>
          </a:p>
          <a:p>
            <a:r>
              <a:rPr lang="en-US"/>
              <a:t>Words communicate in a language bound by the culture that created it. They add context, explain, talk about the past and the future.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5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Photojournalism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Pictures, on the other hand, appeal to a universal </a:t>
            </a:r>
            <a:r>
              <a:rPr lang="en-US" dirty="0" smtClean="0"/>
              <a:t>visual language </a:t>
            </a:r>
            <a:r>
              <a:rPr lang="en-US" dirty="0"/>
              <a:t>which transcends culture.</a:t>
            </a:r>
          </a:p>
          <a:p>
            <a:r>
              <a:rPr lang="en-US" dirty="0"/>
              <a:t>They have no past. They have no future. </a:t>
            </a:r>
          </a:p>
          <a:p>
            <a:r>
              <a:rPr lang="en-US" dirty="0"/>
              <a:t>They show one instant pulled from the human sea, a “slice of life.”</a:t>
            </a:r>
          </a:p>
        </p:txBody>
      </p:sp>
    </p:spTree>
    <p:extLst>
      <p:ext uri="{BB962C8B-B14F-4D97-AF65-F5344CB8AC3E}">
        <p14:creationId xmlns:p14="http://schemas.microsoft.com/office/powerpoint/2010/main" val="4373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Photojournalism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Meaning in words is gained through methodological reading, in linear fashion.</a:t>
            </a:r>
          </a:p>
          <a:p>
            <a:r>
              <a:rPr lang="en-US"/>
              <a:t>Meaning in pictures is conveyed all at once.</a:t>
            </a:r>
          </a:p>
          <a:p>
            <a:r>
              <a:rPr lang="en-US"/>
              <a:t>Photo reach beyond reason to directly strike our emotions.</a:t>
            </a:r>
          </a:p>
        </p:txBody>
      </p:sp>
    </p:spTree>
    <p:extLst>
      <p:ext uri="{BB962C8B-B14F-4D97-AF65-F5344CB8AC3E}">
        <p14:creationId xmlns:p14="http://schemas.microsoft.com/office/powerpoint/2010/main" val="18397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Photojournalism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photojournalism? </a:t>
            </a:r>
            <a:r>
              <a:rPr lang="en-US" dirty="0">
                <a:hlinkClick r:id="rId2"/>
              </a:rPr>
              <a:t>Top photographers explain.</a:t>
            </a:r>
            <a:r>
              <a:rPr lang="en-US" dirty="0"/>
              <a:t> </a:t>
            </a:r>
            <a:r>
              <a:rPr lang="en-US" sz="1400" dirty="0"/>
              <a:t>http://</a:t>
            </a:r>
            <a:r>
              <a:rPr lang="en-US" sz="1400" dirty="0" err="1"/>
              <a:t>www.youtube.com</a:t>
            </a:r>
            <a:r>
              <a:rPr lang="en-US" sz="1400" dirty="0"/>
              <a:t>/</a:t>
            </a:r>
            <a:r>
              <a:rPr lang="en-US" sz="1400" dirty="0" err="1"/>
              <a:t>watch?v</a:t>
            </a:r>
            <a:r>
              <a:rPr lang="en-US" sz="1400" dirty="0"/>
              <a:t>=XONXeUndHl8</a:t>
            </a:r>
          </a:p>
        </p:txBody>
      </p:sp>
      <p:pic>
        <p:nvPicPr>
          <p:cNvPr id="4" name="Picture 3" descr="photojournalis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82" y="3528291"/>
            <a:ext cx="6016336" cy="317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9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Many of us who grew up with media can’t remember a particular article or television show about an event.</a:t>
            </a:r>
          </a:p>
          <a:p>
            <a:r>
              <a:rPr lang="en-US"/>
              <a:t>But if we think of that event, we may recall a picture instead.</a:t>
            </a:r>
          </a:p>
        </p:txBody>
      </p:sp>
    </p:spTree>
    <p:extLst>
      <p:ext uri="{BB962C8B-B14F-4D97-AF65-F5344CB8AC3E}">
        <p14:creationId xmlns:p14="http://schemas.microsoft.com/office/powerpoint/2010/main" val="375423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Events in photography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4722378" cy="3267169"/>
          </a:xfrm>
        </p:spPr>
        <p:txBody>
          <a:bodyPr/>
          <a:lstStyle/>
          <a:p>
            <a:r>
              <a:rPr lang="en-US"/>
              <a:t>For example, many people remember World War II through the famous Rosenthal photo of Iwo Jima.</a:t>
            </a:r>
          </a:p>
        </p:txBody>
      </p:sp>
      <p:pic>
        <p:nvPicPr>
          <p:cNvPr id="4" name="Picture 3" descr="iwojim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153" y="2401453"/>
            <a:ext cx="3403689" cy="42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1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Events in photography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4625399" cy="3267169"/>
          </a:xfrm>
        </p:spPr>
        <p:txBody>
          <a:bodyPr/>
          <a:lstStyle/>
          <a:p>
            <a:r>
              <a:rPr lang="en-US"/>
              <a:t>More recently, many people recall the terrorism of Sept. 11, 2001, based on this image.</a:t>
            </a:r>
          </a:p>
          <a:p>
            <a:r>
              <a:rPr lang="en-US"/>
              <a:t>Such images become icons of our time, defining events for us with more power than the words.</a:t>
            </a:r>
          </a:p>
        </p:txBody>
      </p:sp>
      <p:pic>
        <p:nvPicPr>
          <p:cNvPr id="4" name="Picture 3" descr="twintoweratta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174" y="2563091"/>
            <a:ext cx="3614577" cy="402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4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Photojournalism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Who took these photos?</a:t>
            </a:r>
          </a:p>
          <a:p>
            <a:r>
              <a:rPr lang="en-US"/>
              <a:t>Photojournalists work for a variety of publications or agencies.</a:t>
            </a:r>
          </a:p>
          <a:p>
            <a:r>
              <a:rPr lang="en-US"/>
              <a:t>Most widespread employer of photojournalists are newspapers.</a:t>
            </a:r>
          </a:p>
        </p:txBody>
      </p:sp>
    </p:spTree>
    <p:extLst>
      <p:ext uri="{BB962C8B-B14F-4D97-AF65-F5344CB8AC3E}">
        <p14:creationId xmlns:p14="http://schemas.microsoft.com/office/powerpoint/2010/main" val="187938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Photojournalism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Other photojournalists work for agencies or syndicates.</a:t>
            </a:r>
          </a:p>
          <a:p>
            <a:r>
              <a:rPr lang="en-US"/>
              <a:t>Black Star is one well-known agency staffed by photojournalists who prowl the world for news images.</a:t>
            </a:r>
          </a:p>
        </p:txBody>
      </p:sp>
      <p:pic>
        <p:nvPicPr>
          <p:cNvPr id="4" name="Picture 3" descr="blackstaragenc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82" y="4267978"/>
            <a:ext cx="5391727" cy="259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6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World of photography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5055169" cy="32671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We rely on photography for a huge number of ways to </a:t>
            </a:r>
            <a:r>
              <a:rPr lang="en-US" dirty="0" smtClean="0"/>
              <a:t>communicate visually.</a:t>
            </a:r>
            <a:endParaRPr lang="en-US" dirty="0"/>
          </a:p>
          <a:p>
            <a:r>
              <a:rPr lang="en-US" dirty="0"/>
              <a:t>For most of us</a:t>
            </a:r>
            <a:r>
              <a:rPr lang="en-US" dirty="0" smtClean="0"/>
              <a:t>, photography </a:t>
            </a:r>
            <a:r>
              <a:rPr lang="en-US" dirty="0"/>
              <a:t>serves as a way to capture and preserve memories.</a:t>
            </a:r>
          </a:p>
          <a:p>
            <a:r>
              <a:rPr lang="en-US" dirty="0"/>
              <a:t>This is as far as most of us go as photographers.</a:t>
            </a:r>
          </a:p>
        </p:txBody>
      </p:sp>
      <p:pic>
        <p:nvPicPr>
          <p:cNvPr id="4" name="Picture 3" descr="carriemikesteph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944" y="2967775"/>
            <a:ext cx="3220236" cy="240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0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Photojournalism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Magazines may have staff photographers. But usually they hire free-lance photojournalists.</a:t>
            </a:r>
          </a:p>
          <a:p>
            <a:r>
              <a:rPr lang="en-US" dirty="0"/>
              <a:t>Many photographers find free-lancing the most exciting and independent way to produce images. But becoming established is tough. Most began as newspaper </a:t>
            </a:r>
            <a:r>
              <a:rPr lang="en-US" dirty="0" smtClean="0"/>
              <a:t>photographers probably working in both print and online.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4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Photojournalism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Unlike most studio photographers, photojournalists are expected to be more versatile.</a:t>
            </a:r>
          </a:p>
          <a:p>
            <a:r>
              <a:rPr lang="en-US" dirty="0"/>
              <a:t>They should know technical, portrait, studio and street photography.</a:t>
            </a:r>
          </a:p>
          <a:p>
            <a:r>
              <a:rPr lang="en-US" dirty="0"/>
              <a:t>More and more they need to know video photography, as the </a:t>
            </a:r>
            <a:r>
              <a:rPr lang="en-US" dirty="0" smtClean="0"/>
              <a:t>Web </a:t>
            </a:r>
            <a:r>
              <a:rPr lang="en-US" dirty="0"/>
              <a:t>becomes a dominant </a:t>
            </a:r>
            <a:r>
              <a:rPr lang="en-US" dirty="0" smtClean="0"/>
              <a:t>place to display their </a:t>
            </a:r>
            <a:r>
              <a:rPr lang="en-US" dirty="0"/>
              <a:t>work.</a:t>
            </a:r>
          </a:p>
        </p:txBody>
      </p:sp>
    </p:spTree>
    <p:extLst>
      <p:ext uri="{BB962C8B-B14F-4D97-AF65-F5344CB8AC3E}">
        <p14:creationId xmlns:p14="http://schemas.microsoft.com/office/powerpoint/2010/main" val="370646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Photojournalism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top of the heap is the free-lancer who does jobs for the great photo publications, such as </a:t>
            </a:r>
            <a:r>
              <a:rPr lang="en-US" i="1" dirty="0"/>
              <a:t>National </a:t>
            </a:r>
            <a:r>
              <a:rPr lang="en-US" i="1" dirty="0" smtClean="0"/>
              <a:t>Geographic</a:t>
            </a:r>
            <a:r>
              <a:rPr lang="en-US" dirty="0" smtClean="0"/>
              <a:t>, or great agencies such as Magnum Photo.</a:t>
            </a:r>
            <a:endParaRPr lang="en-US" dirty="0"/>
          </a:p>
          <a:p>
            <a:r>
              <a:rPr lang="en-US" dirty="0"/>
              <a:t>But lots of photojournalists free-lance part time.</a:t>
            </a:r>
          </a:p>
        </p:txBody>
      </p:sp>
    </p:spTree>
    <p:extLst>
      <p:ext uri="{BB962C8B-B14F-4D97-AF65-F5344CB8AC3E}">
        <p14:creationId xmlns:p14="http://schemas.microsoft.com/office/powerpoint/2010/main" val="342660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free-lance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8103" y="2527640"/>
            <a:ext cx="5584536" cy="3509624"/>
          </a:xfrm>
        </p:spPr>
        <p:txBody>
          <a:bodyPr>
            <a:normAutofit fontScale="92500"/>
          </a:bodyPr>
          <a:lstStyle/>
          <a:p>
            <a:r>
              <a:rPr lang="en-US" dirty="0"/>
              <a:t>Even you can be a free-lance photographer: professionals can’t be everywhere, and most news operations </a:t>
            </a:r>
            <a:r>
              <a:rPr lang="en-US" dirty="0" smtClean="0"/>
              <a:t>will pay </a:t>
            </a:r>
            <a:r>
              <a:rPr lang="en-US" dirty="0"/>
              <a:t>for professional-quality photos of a major news event.</a:t>
            </a:r>
          </a:p>
          <a:p>
            <a:r>
              <a:rPr lang="en-US" dirty="0"/>
              <a:t>Take your DSLR with you everywhere. Consult the </a:t>
            </a:r>
            <a:r>
              <a:rPr lang="en-US" i="1" dirty="0"/>
              <a:t>Photographers’ Market </a:t>
            </a:r>
            <a:r>
              <a:rPr lang="en-US" dirty="0"/>
              <a:t>for places to sell your work.</a:t>
            </a:r>
          </a:p>
          <a:p>
            <a:r>
              <a:rPr lang="en-US" dirty="0"/>
              <a:t>You may wish to specialize in areas such as sports or nature.</a:t>
            </a:r>
          </a:p>
        </p:txBody>
      </p:sp>
      <p:pic>
        <p:nvPicPr>
          <p:cNvPr id="4" name="Picture 3" descr="photographers mark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2" y="2527639"/>
            <a:ext cx="2619521" cy="340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5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Stock agencies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Some photojournalists shoot mostly for stock.</a:t>
            </a:r>
          </a:p>
          <a:p>
            <a:r>
              <a:rPr lang="en-US"/>
              <a:t>Stock agencies offer fairly generic images used mostly by magazines.</a:t>
            </a:r>
          </a:p>
          <a:p>
            <a:r>
              <a:rPr lang="en-US"/>
              <a:t>Editors turn to stock to save money over hiring a free-lancer.</a:t>
            </a:r>
          </a:p>
        </p:txBody>
      </p:sp>
    </p:spTree>
    <p:extLst>
      <p:ext uri="{BB962C8B-B14F-4D97-AF65-F5344CB8AC3E}">
        <p14:creationId xmlns:p14="http://schemas.microsoft.com/office/powerpoint/2010/main" val="25982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Stock vs.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Many editors prefer to work with stock agencies because they offer top-quality work, with all legal permissions secured.</a:t>
            </a:r>
          </a:p>
          <a:p>
            <a:r>
              <a:rPr lang="en-US"/>
              <a:t>Images pulled from the web often can’t be legally used in print without permission and royalty fees.</a:t>
            </a:r>
          </a:p>
          <a:p>
            <a:r>
              <a:rPr lang="en-US"/>
              <a:t>In particular, photos for advertising must be backed by legal releases.</a:t>
            </a:r>
          </a:p>
          <a:p>
            <a:r>
              <a:rPr lang="en-US"/>
              <a:t>Generic digital clip art usually does not meet professional standards.</a:t>
            </a:r>
          </a:p>
        </p:txBody>
      </p:sp>
    </p:spTree>
    <p:extLst>
      <p:ext uri="{BB962C8B-B14F-4D97-AF65-F5344CB8AC3E}">
        <p14:creationId xmlns:p14="http://schemas.microsoft.com/office/powerpoint/2010/main" val="109053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So what is a photojournalism career like?</a:t>
            </a:r>
          </a:p>
          <a:p>
            <a:r>
              <a:rPr lang="en-US"/>
              <a:t>It is perhaps the most exciting of all journalism jobs.</a:t>
            </a:r>
          </a:p>
          <a:p>
            <a:r>
              <a:rPr lang="en-US"/>
              <a:t>Reporters can get their stories on the phone, or by email. Photographers have to be there.</a:t>
            </a:r>
          </a:p>
          <a:p>
            <a:r>
              <a:rPr lang="en-US"/>
              <a:t>Photojournalists have access to top sports teams, big celebrities, and places an average person never gets to see or experience.</a:t>
            </a:r>
          </a:p>
        </p:txBody>
      </p:sp>
    </p:spTree>
    <p:extLst>
      <p:ext uri="{BB962C8B-B14F-4D97-AF65-F5344CB8AC3E}">
        <p14:creationId xmlns:p14="http://schemas.microsoft.com/office/powerpoint/2010/main" val="164385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Photojournalists may literally see the world, from Kosovo to Karachi.</a:t>
            </a:r>
          </a:p>
          <a:p>
            <a:r>
              <a:rPr lang="en-US"/>
              <a:t>But it’s not easy to break into the field.</a:t>
            </a:r>
          </a:p>
        </p:txBody>
      </p:sp>
    </p:spTree>
    <p:extLst>
      <p:ext uri="{BB962C8B-B14F-4D97-AF65-F5344CB8AC3E}">
        <p14:creationId xmlns:p14="http://schemas.microsoft.com/office/powerpoint/2010/main" val="42644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Photojournalism </a:t>
            </a:r>
            <a:r>
              <a:rPr lang="en-US" dirty="0"/>
              <a:t>is in fact not a growing field, despite the proliferation of visual images in the media</a:t>
            </a:r>
            <a:r>
              <a:rPr lang="en-US" dirty="0" smtClean="0"/>
              <a:t>. More media are cutting photo staffs, often relying on “crowd sourced” photos from readers. </a:t>
            </a:r>
          </a:p>
          <a:p>
            <a:r>
              <a:rPr lang="en-US" dirty="0" smtClean="0"/>
              <a:t>Digital cameras make it easier for anyone to take a technically proficient photo, and people can just upload to the Web without needing to process film. But can amateurs do what professionals can do? Often not.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7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photojournalists have a university degree, usually in journalism. They have at least one or two good internships. They have a strong file of clips from photos they took for student publications or programs.</a:t>
            </a:r>
          </a:p>
          <a:p>
            <a:r>
              <a:rPr lang="en-US" dirty="0"/>
              <a:t>It’s a career that demands sacrifice and passion. But few careers are more exciting.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1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Professional photography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Others use photography for technical purposes, such as illustrating technical information.</a:t>
            </a:r>
          </a:p>
          <a:p>
            <a:r>
              <a:rPr lang="en-US"/>
              <a:t>Studio and portrait photographers offer polished views reflecting professional standards to capture our memories.</a:t>
            </a:r>
          </a:p>
          <a:p>
            <a:r>
              <a:rPr lang="en-US"/>
              <a:t>Artists use photography to communicate their vision.</a:t>
            </a:r>
          </a:p>
          <a:p>
            <a:r>
              <a:rPr lang="en-US"/>
              <a:t>Advertisers use photography to sell things.</a:t>
            </a:r>
          </a:p>
        </p:txBody>
      </p:sp>
    </p:spTree>
    <p:extLst>
      <p:ext uri="{BB962C8B-B14F-4D97-AF65-F5344CB8AC3E}">
        <p14:creationId xmlns:p14="http://schemas.microsoft.com/office/powerpoint/2010/main" val="102021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photojournalism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course, a lot of people who work in media-related fields may not be photojournalists—but still are expected to produce professional-quality photos.</a:t>
            </a:r>
          </a:p>
          <a:p>
            <a:r>
              <a:rPr lang="en-US" dirty="0"/>
              <a:t>More and more </a:t>
            </a:r>
            <a:r>
              <a:rPr lang="en-US" dirty="0" smtClean="0"/>
              <a:t>media operations are </a:t>
            </a:r>
            <a:r>
              <a:rPr lang="en-US" dirty="0"/>
              <a:t>asking reporters to take photos and video.</a:t>
            </a:r>
          </a:p>
          <a:p>
            <a:r>
              <a:rPr lang="en-US" dirty="0"/>
              <a:t>In public relations, professional photo skills may be highly valued. PR operations seldom have staff photographers.</a:t>
            </a:r>
          </a:p>
        </p:txBody>
      </p:sp>
    </p:spTree>
    <p:extLst>
      <p:ext uri="{BB962C8B-B14F-4D97-AF65-F5344CB8AC3E}">
        <p14:creationId xmlns:p14="http://schemas.microsoft.com/office/powerpoint/2010/main" val="32274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Value of the skill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 students interested in a media-related career should include some photography in their portfolio.</a:t>
            </a:r>
          </a:p>
          <a:p>
            <a:r>
              <a:rPr lang="en-US" dirty="0"/>
              <a:t>The ability to take respectable photos—and to understand the standards of what’s respectable—may mean the difference between getting the job or not.</a:t>
            </a:r>
          </a:p>
          <a:p>
            <a:r>
              <a:rPr lang="en-US" dirty="0"/>
              <a:t>How to get started? Consult Ross’s Ten Tips for Photojournalists</a:t>
            </a:r>
            <a:r>
              <a:rPr lang="en-US" dirty="0" smtClean="0"/>
              <a:t>. Website </a:t>
            </a:r>
            <a:r>
              <a:rPr lang="en-US" dirty="0"/>
              <a:t>link: </a:t>
            </a:r>
            <a:r>
              <a:rPr lang="en-US" dirty="0">
                <a:hlinkClick r:id="rId2"/>
              </a:rPr>
              <a:t>http:/</a:t>
            </a:r>
            <a:r>
              <a:rPr lang="en-US" dirty="0" smtClean="0">
                <a:hlinkClick r:id="rId2"/>
              </a:rPr>
              <a:t>/</a:t>
            </a:r>
            <a:r>
              <a:rPr lang="en-US" smtClean="0">
                <a:hlinkClick r:id="rId2"/>
              </a:rPr>
              <a:t>www.rossfcollins.com/</a:t>
            </a:r>
            <a:r>
              <a:rPr lang="en-US" dirty="0">
                <a:hlinkClick r:id="rId2"/>
              </a:rPr>
              <a:t>242photojournalism/</a:t>
            </a:r>
            <a:r>
              <a:rPr lang="en-US" dirty="0" smtClean="0">
                <a:hlinkClick r:id="rId2"/>
              </a:rPr>
              <a:t>Principles.html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4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Photojournalism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But photojournalists use photography for another purpose: to tell a story.</a:t>
            </a:r>
          </a:p>
          <a:p>
            <a:r>
              <a:rPr lang="en-US"/>
              <a:t>The approach is similar to that of journalists.</a:t>
            </a:r>
          </a:p>
          <a:p>
            <a:r>
              <a:rPr lang="en-US"/>
              <a:t>A reporter tells a story using words based on accepted news values.</a:t>
            </a:r>
          </a:p>
          <a:p>
            <a:r>
              <a:rPr lang="en-US"/>
              <a:t>A photojournalist does the same thing, based on a universal language, pictures.</a:t>
            </a:r>
          </a:p>
        </p:txBody>
      </p:sp>
    </p:spTree>
    <p:extLst>
      <p:ext uri="{BB962C8B-B14F-4D97-AF65-F5344CB8AC3E}">
        <p14:creationId xmlns:p14="http://schemas.microsoft.com/office/powerpoint/2010/main" val="29979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Photojournalism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Secondly, photojournalism differs from other kinds of photography because it is used for a mass medium.</a:t>
            </a:r>
          </a:p>
          <a:p>
            <a:r>
              <a:rPr lang="en-US" dirty="0"/>
              <a:t>Unlike those of us who take family snaps, photojournalists are expected to communicate to people they do not know.</a:t>
            </a:r>
          </a:p>
        </p:txBody>
      </p:sp>
      <p:pic>
        <p:nvPicPr>
          <p:cNvPr id="4" name="Picture 3" descr="magnum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03" y="4621553"/>
            <a:ext cx="3346240" cy="208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6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Photojournalism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Actually, the idea that photojournalism ought to be a separate field is fairly recent.</a:t>
            </a:r>
          </a:p>
          <a:p>
            <a:r>
              <a:rPr lang="en-US"/>
              <a:t>The word “photojournalism” was not coined until the 1940s, by journalism historian Frank Luther Mott.</a:t>
            </a:r>
          </a:p>
        </p:txBody>
      </p:sp>
    </p:spTree>
    <p:extLst>
      <p:ext uri="{BB962C8B-B14F-4D97-AF65-F5344CB8AC3E}">
        <p14:creationId xmlns:p14="http://schemas.microsoft.com/office/powerpoint/2010/main" val="302278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Photojournalism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</a:t>
            </a:r>
            <a:r>
              <a:rPr lang="en-US" dirty="0" smtClean="0"/>
              <a:t>the </a:t>
            </a:r>
            <a:r>
              <a:rPr lang="en-US" dirty="0"/>
              <a:t>1930s, editors did not consider the power of photography.</a:t>
            </a:r>
          </a:p>
          <a:p>
            <a:r>
              <a:rPr lang="en-US" dirty="0"/>
              <a:t>The words were important; photos were extra.</a:t>
            </a:r>
          </a:p>
          <a:p>
            <a:r>
              <a:rPr lang="en-US" dirty="0"/>
              <a:t>Today most editors will not accept stories without </a:t>
            </a:r>
            <a:r>
              <a:rPr lang="en-US" dirty="0" smtClean="0"/>
              <a:t>photos, illustrations or video. </a:t>
            </a:r>
            <a:r>
              <a:rPr lang="en-US" dirty="0"/>
              <a:t>We live in a photo-saturated world.</a:t>
            </a:r>
          </a:p>
        </p:txBody>
      </p:sp>
    </p:spTree>
    <p:extLst>
      <p:ext uri="{BB962C8B-B14F-4D97-AF65-F5344CB8AC3E}">
        <p14:creationId xmlns:p14="http://schemas.microsoft.com/office/powerpoint/2010/main" val="252463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Photojournalism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Photojournalism, of course, is a non-fiction creation. We are supposed to believe photojournalists, like journalists, to be dealing with facts.</a:t>
            </a:r>
          </a:p>
          <a:p>
            <a:r>
              <a:rPr lang="en-US"/>
              <a:t>This has led to controversy over the extent of manipulation permissible using software such as Photoshop.</a:t>
            </a:r>
          </a:p>
          <a:p>
            <a:r>
              <a:rPr lang="en-US"/>
              <a:t>If you </a:t>
            </a:r>
            <a:r>
              <a:rPr lang="en-US" i="1"/>
              <a:t>can</a:t>
            </a:r>
            <a:r>
              <a:rPr lang="en-US"/>
              <a:t> make a change, should you?</a:t>
            </a:r>
          </a:p>
        </p:txBody>
      </p:sp>
    </p:spTree>
    <p:extLst>
      <p:ext uri="{BB962C8B-B14F-4D97-AF65-F5344CB8AC3E}">
        <p14:creationId xmlns:p14="http://schemas.microsoft.com/office/powerpoint/2010/main" val="198688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Photojournalism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 </a:t>
            </a:r>
            <a:r>
              <a:rPr lang="en-US" dirty="0"/>
              <a:t>you crop the background? Can you darken a face</a:t>
            </a:r>
            <a:r>
              <a:rPr lang="en-US" dirty="0" smtClean="0"/>
              <a:t>? Can you remove the light pole?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There are no rules, but we do have a guideline as </a:t>
            </a:r>
            <a:r>
              <a:rPr lang="en-US" dirty="0" smtClean="0"/>
              <a:t>photojournalists: Don’t lie.</a:t>
            </a:r>
          </a:p>
          <a:p>
            <a:pPr marL="0" indent="0">
              <a:buNone/>
            </a:pPr>
            <a:r>
              <a:rPr lang="en-US" dirty="0" smtClean="0"/>
              <a:t>What about the next slide? Fact or fiction?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7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277</TotalTime>
  <Words>1342</Words>
  <Application>Microsoft Macintosh PowerPoint</Application>
  <PresentationFormat>On-screen Show (4:3)</PresentationFormat>
  <Paragraphs>109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Genesis</vt:lpstr>
      <vt:lpstr>Photojournalism</vt:lpstr>
      <vt:lpstr>World of photography</vt:lpstr>
      <vt:lpstr>Professional photography</vt:lpstr>
      <vt:lpstr>Photojournalism</vt:lpstr>
      <vt:lpstr>Photojournalism</vt:lpstr>
      <vt:lpstr>Photojournalism</vt:lpstr>
      <vt:lpstr>Photojournalism</vt:lpstr>
      <vt:lpstr>Photojournalism</vt:lpstr>
      <vt:lpstr>Photojournalism</vt:lpstr>
      <vt:lpstr>Photojournalism</vt:lpstr>
      <vt:lpstr>Photojournalism</vt:lpstr>
      <vt:lpstr>Photojournalism</vt:lpstr>
      <vt:lpstr>Photojournalism</vt:lpstr>
      <vt:lpstr>Photojournalism</vt:lpstr>
      <vt:lpstr>Photo memory</vt:lpstr>
      <vt:lpstr>Events in photography</vt:lpstr>
      <vt:lpstr>Events in photography</vt:lpstr>
      <vt:lpstr>Photojournalism jobs</vt:lpstr>
      <vt:lpstr>Photojournalism jobs</vt:lpstr>
      <vt:lpstr>Photojournalism jobs</vt:lpstr>
      <vt:lpstr>Photojournalism jobs</vt:lpstr>
      <vt:lpstr>Photojournalism</vt:lpstr>
      <vt:lpstr>The free-lance game</vt:lpstr>
      <vt:lpstr>Stock agencies</vt:lpstr>
      <vt:lpstr>Stock vs. web</vt:lpstr>
      <vt:lpstr>Careers</vt:lpstr>
      <vt:lpstr>Careers</vt:lpstr>
      <vt:lpstr>Careers</vt:lpstr>
      <vt:lpstr>Careers</vt:lpstr>
      <vt:lpstr>Other photojournalism</vt:lpstr>
      <vt:lpstr>Value of the skill</vt:lpstr>
    </vt:vector>
  </TitlesOfParts>
  <Company>NDSU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Photojournalism</dc:title>
  <dc:creator>Ross Collins</dc:creator>
  <cp:lastModifiedBy>Ross Collins</cp:lastModifiedBy>
  <cp:revision>37</cp:revision>
  <dcterms:created xsi:type="dcterms:W3CDTF">2012-01-18T17:07:44Z</dcterms:created>
  <dcterms:modified xsi:type="dcterms:W3CDTF">2014-05-01T21:20:31Z</dcterms:modified>
</cp:coreProperties>
</file>